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3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159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4AAC6D-2322-45B9-8ECA-34DF280B0776}" type="datetimeFigureOut">
              <a:rPr lang="en-US" smtClean="0"/>
              <a:t>7/31/2023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800421-D3CF-4966-BB36-F8A585C6E943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1806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D02CE2E-481C-4C92-98A2-FDEA6D2AEBF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9"/>
          <a:stretch/>
        </p:blipFill>
        <p:spPr>
          <a:xfrm>
            <a:off x="0" y="-5580"/>
            <a:ext cx="9152709" cy="58643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555549"/>
            <a:ext cx="7772400" cy="2387600"/>
          </a:xfrm>
          <a:prstGeom prst="rect">
            <a:avLst/>
          </a:prstGeom>
        </p:spPr>
        <p:txBody>
          <a:bodyPr anchor="ctr"/>
          <a:lstStyle>
            <a:lvl1pPr algn="ctr">
              <a:defRPr lang="en-US" sz="5000" kern="120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035224"/>
            <a:ext cx="6858000" cy="165576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lang="en-US" sz="2500" kern="120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54D245B-FAFE-4450-A167-70635AA4230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7150" y="4945512"/>
            <a:ext cx="2447108" cy="109770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76EF3E2-FB74-42C8-B40F-F1CEAE1E03E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7149" y="6227635"/>
            <a:ext cx="2447109" cy="427650"/>
          </a:xfrm>
          <a:prstGeom prst="rect">
            <a:avLst/>
          </a:prstGeom>
        </p:spPr>
      </p:pic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6A78AE2C-E4C3-4CD5-9843-90D9DF925D8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6131" y="4228360"/>
            <a:ext cx="2539736" cy="31969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it-IT" dirty="0"/>
              <a:t>Name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17CEE078-C776-4F04-9FF3-CE8BEBDA2F2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6130" y="4522413"/>
            <a:ext cx="2539735" cy="2450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it-IT" dirty="0"/>
              <a:t>Student ID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2AF91FA6-C6FC-4853-82A4-A55A0375D4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16131" y="4819673"/>
            <a:ext cx="2539734" cy="2450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it-IT" dirty="0"/>
              <a:t>Date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ED229C6B-3ABB-4BAF-9D22-7073AEA42FF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16131" y="6270293"/>
            <a:ext cx="2373284" cy="31969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it-IT" dirty="0"/>
              <a:t>Course name</a:t>
            </a:r>
          </a:p>
        </p:txBody>
      </p:sp>
      <p:sp>
        <p:nvSpPr>
          <p:cNvPr id="20" name="Text Placeholder 15">
            <a:extLst>
              <a:ext uri="{FF2B5EF4-FFF2-40B4-BE49-F238E27FC236}">
                <a16:creationId xmlns:a16="http://schemas.microsoft.com/office/drawing/2014/main" id="{28EFF937-E79E-4A79-9ADE-9B7DCFAE4BD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755867" y="6264475"/>
            <a:ext cx="3654829" cy="31969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it-IT" dirty="0"/>
              <a:t>Academic year</a:t>
            </a:r>
          </a:p>
        </p:txBody>
      </p:sp>
    </p:spTree>
    <p:extLst>
      <p:ext uri="{BB962C8B-B14F-4D97-AF65-F5344CB8AC3E}">
        <p14:creationId xmlns:p14="http://schemas.microsoft.com/office/powerpoint/2010/main" val="32699690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Content Placeholder 8">
            <a:extLst>
              <a:ext uri="{FF2B5EF4-FFF2-40B4-BE49-F238E27FC236}">
                <a16:creationId xmlns:a16="http://schemas.microsoft.com/office/drawing/2014/main" id="{CAF9E419-8BC3-4AB2-8C57-2935578409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77" y="6229350"/>
            <a:ext cx="9149377" cy="62865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A6330B1-2BE0-44BF-8E87-5A0AC2BA98E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" y="6139544"/>
            <a:ext cx="878099" cy="551446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17BCA463-7A34-41E0-BCB2-06FC8C6B2053}"/>
              </a:ext>
            </a:extLst>
          </p:cNvPr>
          <p:cNvSpPr/>
          <p:nvPr userDrawn="1"/>
        </p:nvSpPr>
        <p:spPr>
          <a:xfrm>
            <a:off x="-5378" y="-4761"/>
            <a:ext cx="9149377" cy="1119186"/>
          </a:xfrm>
          <a:prstGeom prst="rect">
            <a:avLst/>
          </a:prstGeom>
          <a:solidFill>
            <a:srgbClr val="9B00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itle Placeholder 1">
            <a:extLst>
              <a:ext uri="{FF2B5EF4-FFF2-40B4-BE49-F238E27FC236}">
                <a16:creationId xmlns:a16="http://schemas.microsoft.com/office/drawing/2014/main" id="{1F97D2B9-C8EE-4684-B6EA-86BCB9158A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061507" cy="11144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87904EB1-4FFD-4786-B5C1-A465B8C598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5960" y="1406413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28" name="Footer Placeholder 4">
            <a:extLst>
              <a:ext uri="{FF2B5EF4-FFF2-40B4-BE49-F238E27FC236}">
                <a16:creationId xmlns:a16="http://schemas.microsoft.com/office/drawing/2014/main" id="{1A5360D3-4C2C-493B-AE0F-63C221A8B7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88687" y="6139544"/>
            <a:ext cx="29762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9" name="Slide Number Placeholder 5">
            <a:extLst>
              <a:ext uri="{FF2B5EF4-FFF2-40B4-BE49-F238E27FC236}">
                <a16:creationId xmlns:a16="http://schemas.microsoft.com/office/drawing/2014/main" id="{238B0E69-89DD-4425-A283-E3CF2A829C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27026" y="636519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bg1"/>
                </a:solidFill>
              </a:defRPr>
            </a:lvl1pPr>
          </a:lstStyle>
          <a:p>
            <a:fld id="{4D021CEB-2F22-4EA1-9BAF-E3833982B82A}" type="slidenum">
              <a:rPr lang="en-US" smtClean="0"/>
              <a:pPr/>
              <a:t>‹N›</a:t>
            </a:fld>
            <a:r>
              <a:rPr lang="en-US" dirty="0"/>
              <a:t> of XX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D49C565-F1D2-4FD2-A1DB-DB276E30FD0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3750" y="127680"/>
            <a:ext cx="1918006" cy="857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8305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16035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400" kern="1200" smtClean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36444-CA66-499B-9CB4-B6617657CD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ln w="57150">
            <a:solidFill>
              <a:schemeClr val="bg1"/>
            </a:solidFill>
          </a:ln>
        </p:spPr>
        <p:txBody>
          <a:bodyPr/>
          <a:lstStyle/>
          <a:p>
            <a:r>
              <a:rPr lang="en-US" sz="3600" dirty="0"/>
              <a:t>Fisica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CBC054-F036-45CE-85F6-40866B74FC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115268"/>
            <a:ext cx="6858000" cy="681952"/>
          </a:xfrm>
        </p:spPr>
        <p:txBody>
          <a:bodyPr/>
          <a:lstStyle/>
          <a:p>
            <a:r>
              <a:rPr lang="en-US" sz="2400" dirty="0"/>
              <a:t>Grandezze, Rappresentazione, Vettori, Forze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E7BA7A-785A-42E4-A1CB-C23C2FD410E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Gabriel Rovesti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901527E-521A-4B05-8465-68D834D9728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31/07/2023</a:t>
            </a:r>
          </a:p>
        </p:txBody>
      </p:sp>
    </p:spTree>
    <p:extLst>
      <p:ext uri="{BB962C8B-B14F-4D97-AF65-F5344CB8AC3E}">
        <p14:creationId xmlns:p14="http://schemas.microsoft.com/office/powerpoint/2010/main" val="37995107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3CB9579-3CAB-222C-301C-590F0DB37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Cifre significative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FE331316-CAB0-FD6A-3452-AC926F8F0E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14425"/>
            <a:ext cx="9144000" cy="1500959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00A870E6-2E5C-9D05-A5CE-7F9253CA56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9653" y="2629030"/>
            <a:ext cx="6088339" cy="1286854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FA5192BF-4D36-CEC9-ED92-A36BEBF49D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296" y="3915884"/>
            <a:ext cx="8085295" cy="2114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5424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D68AB84-E255-3812-8322-11C02CBE1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Cifre significative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9881C82F-0132-712F-20A1-CAA7C9CB21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16536"/>
            <a:ext cx="9144000" cy="3904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3395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A522945-2F06-ADC7-0A78-D2F9876DA1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/>
              <a:t>Vettori e scalari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CEB037F-9B95-8822-90BE-7419B17094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6691" y="1390511"/>
            <a:ext cx="7886700" cy="4351338"/>
          </a:xfrm>
        </p:spPr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it-IT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Scalari</a:t>
            </a:r>
            <a:r>
              <a:rPr lang="it-IT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Grandezze caratterizzate dal loro valore (</a:t>
            </a:r>
            <a:r>
              <a:rPr lang="it-IT" sz="1800" i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intensità </a:t>
            </a:r>
            <a:r>
              <a:rPr lang="it-IT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 </a:t>
            </a:r>
            <a:r>
              <a:rPr lang="it-IT" sz="1800" i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modulo</a:t>
            </a:r>
            <a:r>
              <a:rPr lang="it-IT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pPr marL="800100" lvl="1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it-IT" sz="14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Esempi: tempo, lunghezza, massa, temperatura</a:t>
            </a:r>
          </a:p>
          <a:p>
            <a:pPr marL="800100" lvl="1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endParaRPr lang="it-IT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it-IT" sz="1800" b="1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Vettori</a:t>
            </a:r>
            <a:r>
              <a:rPr lang="it-IT" sz="18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: Grandezze caratterizzate da un </a:t>
            </a:r>
            <a:r>
              <a:rPr lang="it-IT" sz="1800" i="1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valore</a:t>
            </a:r>
            <a:r>
              <a:rPr lang="it-IT" sz="18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, </a:t>
            </a:r>
            <a:r>
              <a:rPr lang="it-IT" sz="1800" i="1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direzione</a:t>
            </a:r>
            <a:r>
              <a:rPr lang="it-IT" sz="18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e </a:t>
            </a:r>
            <a:r>
              <a:rPr lang="it-IT" sz="1800" i="1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verso</a:t>
            </a:r>
          </a:p>
          <a:p>
            <a:pPr lvl="1">
              <a:lnSpc>
                <a:spcPct val="107000"/>
              </a:lnSpc>
              <a:spcAft>
                <a:spcPts val="800"/>
              </a:spcAft>
            </a:pPr>
            <a:r>
              <a:rPr lang="it-IT" sz="1100" dirty="0"/>
              <a:t>Il </a:t>
            </a:r>
            <a:r>
              <a:rPr lang="it-IT" sz="1100" u="sng" dirty="0"/>
              <a:t>modulo</a:t>
            </a:r>
            <a:r>
              <a:rPr lang="it-IT" sz="1100" dirty="0"/>
              <a:t> o intensità del vettore è proporzionale alla lunghezza della freccia </a:t>
            </a:r>
          </a:p>
          <a:p>
            <a:pPr lvl="1">
              <a:lnSpc>
                <a:spcPct val="107000"/>
              </a:lnSpc>
              <a:spcAft>
                <a:spcPts val="800"/>
              </a:spcAft>
            </a:pPr>
            <a:r>
              <a:rPr lang="it-IT" sz="1100" dirty="0"/>
              <a:t>La </a:t>
            </a:r>
            <a:r>
              <a:rPr lang="it-IT" sz="1100" u="sng" dirty="0"/>
              <a:t>direzione</a:t>
            </a:r>
            <a:r>
              <a:rPr lang="it-IT" sz="1100" dirty="0"/>
              <a:t> del vettore è la retta su cui il vettore giace</a:t>
            </a:r>
          </a:p>
          <a:p>
            <a:pPr lvl="1">
              <a:lnSpc>
                <a:spcPct val="107000"/>
              </a:lnSpc>
              <a:spcAft>
                <a:spcPts val="800"/>
              </a:spcAft>
            </a:pPr>
            <a:r>
              <a:rPr lang="it-IT" sz="1100" dirty="0"/>
              <a:t>Il </a:t>
            </a:r>
            <a:r>
              <a:rPr lang="it-IT" sz="1100" u="sng" dirty="0"/>
              <a:t>verso</a:t>
            </a:r>
            <a:r>
              <a:rPr lang="it-IT" sz="1100" dirty="0"/>
              <a:t> del vettore è quello indicato dalla freccia</a:t>
            </a:r>
            <a:endParaRPr lang="it-IT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endParaRPr lang="it-IT" sz="18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it-IT" sz="16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C5892539-0410-8A61-AE30-678CB66A0B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5444" y="3429000"/>
            <a:ext cx="3292125" cy="237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3921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60B29D7-F78B-56E0-442F-253D66F6F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Somma di vettori</a:t>
            </a:r>
          </a:p>
        </p:txBody>
      </p:sp>
      <p:pic>
        <p:nvPicPr>
          <p:cNvPr id="5" name="Immagine 4" descr="Immagine che contiene testo, linea, diagramma, Diagramma&#10;&#10;Descrizione generata automaticamente">
            <a:extLst>
              <a:ext uri="{FF2B5EF4-FFF2-40B4-BE49-F238E27FC236}">
                <a16:creationId xmlns:a16="http://schemas.microsoft.com/office/drawing/2014/main" id="{CAB347CA-0E0D-E7E6-98C4-C1D9E4EAEE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906" y="1592845"/>
            <a:ext cx="6889491" cy="3827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6506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60B29D7-F78B-56E0-442F-253D66F6F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Somma di vettori</a:t>
            </a:r>
          </a:p>
        </p:txBody>
      </p:sp>
      <p:pic>
        <p:nvPicPr>
          <p:cNvPr id="3" name="Immagine 2" descr="Immagine che contiene testo, linea, diagramma, schermata&#10;&#10;Descrizione generata automaticamente">
            <a:extLst>
              <a:ext uri="{FF2B5EF4-FFF2-40B4-BE49-F238E27FC236}">
                <a16:creationId xmlns:a16="http://schemas.microsoft.com/office/drawing/2014/main" id="{433CED87-26C1-AF1B-D873-A1B07024A5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9895" y="1607396"/>
            <a:ext cx="5944210" cy="400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2906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60B29D7-F78B-56E0-442F-253D66F6F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Somma di vettori</a:t>
            </a:r>
          </a:p>
        </p:txBody>
      </p:sp>
      <p:pic>
        <p:nvPicPr>
          <p:cNvPr id="5" name="Immagine 4" descr="Immagine che contiene testo, schermata, Carattere, linea&#10;&#10;Descrizione generata automaticamente">
            <a:extLst>
              <a:ext uri="{FF2B5EF4-FFF2-40B4-BE49-F238E27FC236}">
                <a16:creationId xmlns:a16="http://schemas.microsoft.com/office/drawing/2014/main" id="{FB680053-5607-84F0-F79E-06D8D8BF77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836" y="1354430"/>
            <a:ext cx="5438062" cy="4632302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26E07A68-8626-3977-18A5-A1043364AC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2512" y="2803624"/>
            <a:ext cx="1616547" cy="1811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0630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E0FED9C-ACC8-FBCC-55F1-E7834C12C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Operazioni coi vettori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E72D2387-550F-75B8-E6E0-7CEF0AADEE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514" y="1388978"/>
            <a:ext cx="7292972" cy="4191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2454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E0FED9C-ACC8-FBCC-55F1-E7834C12C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Esercizi coi vettori (1/6)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6361D555-568F-1CE3-C8FE-7B0E2C5275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074" y="1647941"/>
            <a:ext cx="3925785" cy="642036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6E412EA6-22DA-D0C7-1B38-43F6D6D8CB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6028" y="1483258"/>
            <a:ext cx="2270957" cy="2430991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7162EA58-8539-16B2-4B2C-6D82825985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074" y="2823493"/>
            <a:ext cx="4768753" cy="3052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4022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E0FED9C-ACC8-FBCC-55F1-E7834C12C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Esercizi coi vettori (2/6)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C0C23A4D-4494-C00E-2DF0-1D81E8779A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2399" y="1412532"/>
            <a:ext cx="2827265" cy="3444538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ACA3AA0E-CFCB-F197-9741-93036F5E7E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322" y="1412533"/>
            <a:ext cx="5552077" cy="1235225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C9FCBA4C-AC6C-E25B-017C-C643489D14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322" y="3005591"/>
            <a:ext cx="5552077" cy="2838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9863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E0FED9C-ACC8-FBCC-55F1-E7834C12C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Esercizi coi vettori (3/6)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1DEF703F-ECA9-7DAD-CF68-8A6ADDCB0D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575" y="1555188"/>
            <a:ext cx="5213365" cy="1743699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4DF591AF-875E-47FC-367D-350CFD8E9F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2520" y="1287187"/>
            <a:ext cx="2744694" cy="2267046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AD2C2775-AEE3-B3D6-B54B-FD0DAC9255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188" y="3866872"/>
            <a:ext cx="5241752" cy="876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1630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061507" cy="1114425"/>
          </a:xfrm>
        </p:spPr>
        <p:txBody>
          <a:bodyPr/>
          <a:lstStyle/>
          <a:p>
            <a:r>
              <a:rPr lang="en-US" dirty="0"/>
              <a:t>Sistema Internazionale</a:t>
            </a:r>
          </a:p>
        </p:txBody>
      </p:sp>
      <p:pic>
        <p:nvPicPr>
          <p:cNvPr id="5" name="Immagine 4" descr="Immagine che contiene testo, schermata, numero, Carattere&#10;&#10;Descrizione generata automaticamente">
            <a:extLst>
              <a:ext uri="{FF2B5EF4-FFF2-40B4-BE49-F238E27FC236}">
                <a16:creationId xmlns:a16="http://schemas.microsoft.com/office/drawing/2014/main" id="{7865E770-7D74-B234-EE58-547898FC3E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580" y="1913117"/>
            <a:ext cx="4122420" cy="2872740"/>
          </a:xfrm>
          <a:prstGeom prst="rect">
            <a:avLst/>
          </a:prstGeom>
        </p:spPr>
      </p:pic>
      <p:pic>
        <p:nvPicPr>
          <p:cNvPr id="6" name="Immagine 5" descr="Immagine che contiene testo, schermata, numero, Carattere&#10;&#10;Descrizione generata automaticamente">
            <a:extLst>
              <a:ext uri="{FF2B5EF4-FFF2-40B4-BE49-F238E27FC236}">
                <a16:creationId xmlns:a16="http://schemas.microsoft.com/office/drawing/2014/main" id="{109D369E-C677-DE42-40E5-D3AB3E8647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8720" y="1272540"/>
            <a:ext cx="3695700" cy="4312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2290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E0FED9C-ACC8-FBCC-55F1-E7834C12C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Esercizi coi vettori (4/6)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6B7DA2B0-8371-63DD-63EC-380FBD5B18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0281" y="1737756"/>
            <a:ext cx="5520121" cy="3382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2460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E0FED9C-ACC8-FBCC-55F1-E7834C12C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Esercizi coi vettori (5/6)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7A40771A-E4FE-F77D-E7F0-7DE23F0AFC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1688" y="1523661"/>
            <a:ext cx="6706181" cy="3985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3636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E0FED9C-ACC8-FBCC-55F1-E7834C12C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Esercizi coi vettori (6/6)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C7C69BFC-E68A-B975-FEA4-DD98A50A62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1133" y="1289296"/>
            <a:ext cx="6602529" cy="4885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930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6A62C90-B15C-9F49-FEF7-661AA9089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Forze e tipi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BDF8C73D-27A0-4040-BE55-A04B9E4BDB79}"/>
                  </a:ext>
                </a:extLst>
              </p:cNvPr>
              <p:cNvSpPr txBox="1"/>
              <p:nvPr/>
            </p:nvSpPr>
            <p:spPr>
              <a:xfrm>
                <a:off x="687788" y="1515020"/>
                <a:ext cx="7768424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b="0" i="0" dirty="0">
                    <a:solidFill>
                      <a:srgbClr val="000000"/>
                    </a:solidFill>
                    <a:effectLst/>
                  </a:rPr>
                  <a:t>La </a:t>
                </a:r>
                <a:r>
                  <a:rPr lang="it-IT" b="1" i="0" dirty="0">
                    <a:solidFill>
                      <a:srgbClr val="000000"/>
                    </a:solidFill>
                    <a:effectLst/>
                  </a:rPr>
                  <a:t>forza</a:t>
                </a:r>
                <a:r>
                  <a:rPr lang="it-IT" b="0" i="0" dirty="0">
                    <a:solidFill>
                      <a:srgbClr val="000000"/>
                    </a:solidFill>
                    <a:effectLst/>
                  </a:rPr>
                  <a:t> (F) è una grandezza che esprime l’interazione tra i corpi. Misura la variazione di uno stato di quiete o di moto di un punto materiale.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it-IT" dirty="0">
                  <a:solidFill>
                    <a:srgbClr val="000000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dirty="0">
                    <a:solidFill>
                      <a:srgbClr val="000000"/>
                    </a:solidFill>
                  </a:rPr>
                  <a:t>Si misura in </a:t>
                </a:r>
                <a:r>
                  <a:rPr lang="it-IT" i="1" dirty="0">
                    <a:solidFill>
                      <a:srgbClr val="000000"/>
                    </a:solidFill>
                  </a:rPr>
                  <a:t>newton </a:t>
                </a:r>
                <a:r>
                  <a:rPr lang="it-IT" dirty="0">
                    <a:solidFill>
                      <a:srgbClr val="000000"/>
                    </a:solidFill>
                  </a:rPr>
                  <a:t>(N) </a:t>
                </a:r>
                <a:r>
                  <a:rPr lang="it-IT" dirty="0">
                    <a:solidFill>
                      <a:srgbClr val="000000"/>
                    </a:solidFill>
                    <a:sym typeface="Wingdings" panose="05000000000000000000" pitchFamily="2" charset="2"/>
                  </a:rPr>
                  <a:t>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t-IT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N</m:t>
                    </m:r>
                    <m:r>
                      <a:rPr lang="it-IT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r>
                      <m:rPr>
                        <m:sty m:val="p"/>
                      </m:rPr>
                      <a:rPr lang="it-IT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kg</m:t>
                    </m:r>
                    <m:r>
                      <a:rPr lang="it-IT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∗</m:t>
                    </m:r>
                    <m:sSup>
                      <m:sSupPr>
                        <m:ctrlPr>
                          <a:rPr lang="it-IT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it-IT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m</m:t>
                        </m:r>
                      </m:e>
                      <m:sup>
                        <m:r>
                          <a:rPr lang="it-IT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−2</m:t>
                        </m:r>
                      </m:sup>
                    </m:sSup>
                  </m:oMath>
                </a14:m>
                <a:endParaRPr lang="it-IT" dirty="0"/>
              </a:p>
            </p:txBody>
          </p:sp>
        </mc:Choice>
        <mc:Fallback xmlns="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BDF8C73D-27A0-4040-BE55-A04B9E4BDB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788" y="1515020"/>
                <a:ext cx="7768424" cy="1200329"/>
              </a:xfrm>
              <a:prstGeom prst="rect">
                <a:avLst/>
              </a:prstGeom>
              <a:blipFill>
                <a:blip r:embed="rId2"/>
                <a:stretch>
                  <a:fillRect l="-549" t="-3061" b="-765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 descr="Le Forze: introduzione - Scienza FISICA">
            <a:extLst>
              <a:ext uri="{FF2B5EF4-FFF2-40B4-BE49-F238E27FC236}">
                <a16:creationId xmlns:a16="http://schemas.microsoft.com/office/drawing/2014/main" id="{2BD0A766-3A4C-AED0-32EF-D26FAB02F9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5777" y="2996397"/>
            <a:ext cx="4826442" cy="3087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40426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6A62C90-B15C-9F49-FEF7-661AA9089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Forze e tipi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90E50164-F8A2-3061-B2D3-0EE065BE8A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7406" y="1370368"/>
            <a:ext cx="6668078" cy="1684166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9ADB06AF-26B0-4768-DCD4-904D4FDC30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497" y="3310477"/>
            <a:ext cx="3304594" cy="2643675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72F21E6B-F30E-829B-EBC5-BB49322BD5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3427" y="4358373"/>
            <a:ext cx="2507197" cy="784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4984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6A62C90-B15C-9F49-FEF7-661AA9089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Forze e tipi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66A02FA0-878B-8B8F-4C2B-B74E2FF261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1380" y="1288666"/>
            <a:ext cx="5992621" cy="3156114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22C599C6-68CE-5344-0B3F-8A98C6276C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4173" y="4552970"/>
            <a:ext cx="4102874" cy="1309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5217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6A62C90-B15C-9F49-FEF7-661AA9089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Forze e tipi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2DA5B19D-93F4-482E-1FB5-E8EDC41A58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496" y="1432701"/>
            <a:ext cx="7011008" cy="4374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4361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6A62C90-B15C-9F49-FEF7-661AA9089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Forze e tipi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BDF8C73D-27A0-4040-BE55-A04B9E4BDB79}"/>
              </a:ext>
            </a:extLst>
          </p:cNvPr>
          <p:cNvSpPr txBox="1"/>
          <p:nvPr/>
        </p:nvSpPr>
        <p:spPr>
          <a:xfrm>
            <a:off x="687788" y="1515020"/>
            <a:ext cx="776842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rgbClr val="000000"/>
                </a:solidFill>
                <a:effectLst/>
              </a:rPr>
              <a:t>Un </a:t>
            </a:r>
            <a:r>
              <a:rPr lang="it-IT" b="0" i="0" u="sng" dirty="0">
                <a:solidFill>
                  <a:srgbClr val="000000"/>
                </a:solidFill>
                <a:effectLst/>
              </a:rPr>
              <a:t>punto materiale </a:t>
            </a:r>
            <a:r>
              <a:rPr lang="it-IT" b="0" i="0" dirty="0">
                <a:solidFill>
                  <a:srgbClr val="000000"/>
                </a:solidFill>
                <a:effectLst/>
              </a:rPr>
              <a:t>è un corpo ideale con dimensioni puntiformi, ma con una massa diversa da zero.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 punto materiale è </a:t>
            </a:r>
            <a:r>
              <a:rPr lang="it-IT" sz="1800" u="sng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 equilibrio</a:t>
            </a:r>
            <a:r>
              <a:rPr lang="it-IT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quando la risultante delle forze applicate è nulla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kern="100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 </a:t>
            </a:r>
            <a:r>
              <a:rPr lang="it-IT" sz="1800" u="sng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corpo rigido</a:t>
            </a:r>
            <a:r>
              <a:rPr lang="it-IT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è un corpo ideale che si suppone perfettamente indeformabile</a:t>
            </a:r>
          </a:p>
        </p:txBody>
      </p:sp>
      <p:pic>
        <p:nvPicPr>
          <p:cNvPr id="3" name="Immagine 2" descr="Immagine che contiene design&#10;&#10;Descrizione generata automaticamente con attendibilità bassa">
            <a:extLst>
              <a:ext uri="{FF2B5EF4-FFF2-40B4-BE49-F238E27FC236}">
                <a16:creationId xmlns:a16="http://schemas.microsoft.com/office/drawing/2014/main" id="{77B61EC5-9AE9-A92F-8738-D901A0EA1E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3264" y="4256800"/>
            <a:ext cx="1417320" cy="1181100"/>
          </a:xfrm>
          <a:prstGeom prst="rect">
            <a:avLst/>
          </a:prstGeom>
        </p:spPr>
      </p:pic>
      <p:pic>
        <p:nvPicPr>
          <p:cNvPr id="6" name="Immagine 5" descr="Immagine che contiene linea, Parallelo, ingegneria, design&#10;&#10;Descrizione generata automaticamente">
            <a:extLst>
              <a:ext uri="{FF2B5EF4-FFF2-40B4-BE49-F238E27FC236}">
                <a16:creationId xmlns:a16="http://schemas.microsoft.com/office/drawing/2014/main" id="{62FAF97B-A534-5585-120D-51A8319CEC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4138855"/>
            <a:ext cx="2882284" cy="1416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8728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6A62C90-B15C-9F49-FEF7-661AA9089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Forze e tipi</a:t>
            </a:r>
          </a:p>
        </p:txBody>
      </p:sp>
      <p:pic>
        <p:nvPicPr>
          <p:cNvPr id="7" name="Immagine 6" descr="Immagine che contiene testo, schermata, linea, diagramma&#10;&#10;Descrizione generata automaticamente">
            <a:extLst>
              <a:ext uri="{FF2B5EF4-FFF2-40B4-BE49-F238E27FC236}">
                <a16:creationId xmlns:a16="http://schemas.microsoft.com/office/drawing/2014/main" id="{F11F1DCA-F3C2-78BE-D3C7-65BAE8A98C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1684" y="1333213"/>
            <a:ext cx="6680632" cy="3370815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9E6AA114-8D2B-3CCE-72DB-89B1E54E52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8112" y="4954622"/>
            <a:ext cx="6305384" cy="1171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386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ECB55E1-FE80-F182-613C-1C00E4E4F8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Momento di una forza</a:t>
            </a:r>
          </a:p>
        </p:txBody>
      </p:sp>
      <p:pic>
        <p:nvPicPr>
          <p:cNvPr id="5" name="Immagine 4" descr="Immagine che contiene testo, Carattere, linea, schermata&#10;&#10;Descrizione generata automaticamente">
            <a:extLst>
              <a:ext uri="{FF2B5EF4-FFF2-40B4-BE49-F238E27FC236}">
                <a16:creationId xmlns:a16="http://schemas.microsoft.com/office/drawing/2014/main" id="{DE571CB6-4E9F-AEE8-12AF-58E93B69AD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2156" y="1479322"/>
            <a:ext cx="6333650" cy="1341244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2A379780-A83D-2EF8-DDDE-2186CA1DF6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5849" y="4440249"/>
            <a:ext cx="2806263" cy="1876858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4D26CBF0-F22E-BA53-A3E6-0F98351002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2156" y="2887384"/>
            <a:ext cx="6333650" cy="152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012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061507" cy="1114425"/>
          </a:xfrm>
        </p:spPr>
        <p:txBody>
          <a:bodyPr/>
          <a:lstStyle/>
          <a:p>
            <a:r>
              <a:rPr lang="en-US" dirty="0"/>
              <a:t>Spazio, tempo e massa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076251BE-1013-4753-C9F7-1935D074BBFF}"/>
              </a:ext>
            </a:extLst>
          </p:cNvPr>
          <p:cNvSpPr txBox="1"/>
          <p:nvPr/>
        </p:nvSpPr>
        <p:spPr>
          <a:xfrm>
            <a:off x="512859" y="1522972"/>
            <a:ext cx="776842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/>
              <a:t>Spazio</a:t>
            </a:r>
            <a:r>
              <a:rPr lang="it-IT" dirty="0"/>
              <a:t>: dimensione in cui gli oggetti si muovono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/>
              <a:t>Tempo</a:t>
            </a:r>
            <a:r>
              <a:rPr lang="it-IT" dirty="0"/>
              <a:t>: sequenza degli eventi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/>
              <a:t>Massa</a:t>
            </a:r>
            <a:r>
              <a:rPr lang="it-IT" dirty="0"/>
              <a:t>: quantità di materia di un oggetto</a:t>
            </a:r>
          </a:p>
          <a:p>
            <a:endParaRPr lang="it-IT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/>
              <a:t>Diversa dal peso; qui si parla di resistenza al movimento (</a:t>
            </a:r>
            <a:r>
              <a:rPr lang="it-IT" i="1" dirty="0"/>
              <a:t>stato di quiete</a:t>
            </a:r>
            <a:r>
              <a:rPr lang="it-IT" dirty="0"/>
              <a:t>)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5B322DD2-AD3A-DE4E-8559-D0444698D4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4064" y="3776935"/>
            <a:ext cx="2834886" cy="1836579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D3B07488-B4A4-E44C-D743-9DD9E1F099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712" y="4039189"/>
            <a:ext cx="3711262" cy="1242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9728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B4DC7EE-D96D-281E-8BD3-5D61F8AD0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Strumenti e precisione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E6647D8B-CC50-4A5C-C5B5-FD4C00DD81E6}"/>
              </a:ext>
            </a:extLst>
          </p:cNvPr>
          <p:cNvSpPr txBox="1"/>
          <p:nvPr/>
        </p:nvSpPr>
        <p:spPr>
          <a:xfrm>
            <a:off x="544665" y="1856927"/>
            <a:ext cx="7768424" cy="35325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rgbClr val="000000"/>
                </a:solidFill>
                <a:effectLst/>
              </a:rPr>
              <a:t>È impossibile fare una misura esatta: a ogni misura è associata un’</a:t>
            </a:r>
            <a:r>
              <a:rPr lang="it-IT" b="1" i="1" dirty="0">
                <a:solidFill>
                  <a:srgbClr val="333333"/>
                </a:solidFill>
                <a:effectLst/>
              </a:rPr>
              <a:t>incertezza</a:t>
            </a:r>
            <a:r>
              <a:rPr lang="it-IT" b="0" i="0" dirty="0">
                <a:solidFill>
                  <a:srgbClr val="000000"/>
                </a:solidFill>
                <a:effectLst/>
              </a:rPr>
              <a:t>, che può essere più o meno grande.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>
              <a:solidFill>
                <a:srgbClr val="000000"/>
              </a:solidFill>
            </a:endParaRPr>
          </a:p>
          <a:p>
            <a:r>
              <a:rPr lang="it-IT" dirty="0">
                <a:solidFill>
                  <a:srgbClr val="000000"/>
                </a:solidFill>
              </a:rPr>
              <a:t>Consideriamo:</a:t>
            </a:r>
          </a:p>
          <a:p>
            <a:endParaRPr lang="it-IT" dirty="0">
              <a:solidFill>
                <a:srgbClr val="000000"/>
              </a:solidFill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it-IT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 </a:t>
            </a:r>
            <a:r>
              <a:rPr lang="it-IT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portata</a:t>
            </a:r>
            <a:r>
              <a:rPr lang="it-IT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di uno strumento è il più grande valore misurabile</a:t>
            </a:r>
          </a:p>
          <a:p>
            <a:pPr lvl="0">
              <a:lnSpc>
                <a:spcPct val="107000"/>
              </a:lnSpc>
            </a:pPr>
            <a:endParaRPr lang="it-IT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it-IT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 </a:t>
            </a:r>
            <a:r>
              <a:rPr lang="it-IT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sensibilità</a:t>
            </a:r>
            <a:r>
              <a:rPr lang="it-IT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di uno strumento è il più piccolo valore misurabile </a:t>
            </a:r>
          </a:p>
          <a:p>
            <a:pPr lvl="0">
              <a:lnSpc>
                <a:spcPct val="107000"/>
              </a:lnSpc>
            </a:pPr>
            <a:endParaRPr lang="it-IT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it-IT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 </a:t>
            </a:r>
            <a:r>
              <a:rPr lang="it-IT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prontezza</a:t>
            </a:r>
            <a:r>
              <a:rPr lang="it-IT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di uno strumento indica la rapidità con cui esso risponde a una variazione della quantità da misurare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3102604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A522945-2F06-ADC7-0A78-D2F9876DA1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Errori e tipi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0CEB037F-9B95-8822-90BE-7419B17094D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06691" y="1390511"/>
                <a:ext cx="7886700" cy="4351338"/>
              </a:xfrm>
            </p:spPr>
            <p:txBody>
              <a:bodyPr/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it-IT" sz="1800" kern="1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Gli errori possono essere:</a:t>
                </a:r>
              </a:p>
              <a:p>
                <a:pPr marL="342900" lvl="0" indent="-342900">
                  <a:lnSpc>
                    <a:spcPct val="107000"/>
                  </a:lnSpc>
                  <a:buFont typeface="Symbol" panose="05050102010706020507" pitchFamily="18" charset="2"/>
                  <a:buChar char=""/>
                </a:pPr>
                <a:r>
                  <a:rPr lang="it-IT" sz="1800" u="sng" kern="1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casuali</a:t>
                </a:r>
                <a:r>
                  <a:rPr lang="it-IT" sz="1800" kern="1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, che variano in modo imprevedibile da una misura all’altra e influenzano il risultato (per eccesso o per difetto)</a:t>
                </a:r>
              </a:p>
              <a:p>
                <a:pPr marL="342900" lvl="0" indent="-342900">
                  <a:lnSpc>
                    <a:spcPct val="107000"/>
                  </a:lnSpc>
                  <a:spcAft>
                    <a:spcPts val="800"/>
                  </a:spcAft>
                  <a:buFont typeface="Symbol" panose="05050102010706020507" pitchFamily="18" charset="2"/>
                  <a:buChar char=""/>
                </a:pPr>
                <a:r>
                  <a:rPr lang="it-IT" sz="1800" u="sng" kern="1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sistematici</a:t>
                </a:r>
                <a:r>
                  <a:rPr lang="it-IT" sz="1800" kern="1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avvengono sempre nello stesso senso: o sempre per eccesso, o sempre per difetto. </a:t>
                </a:r>
              </a:p>
              <a:p>
                <a:pPr marL="342900" lvl="0" indent="-342900">
                  <a:lnSpc>
                    <a:spcPct val="107000"/>
                  </a:lnSpc>
                  <a:spcAft>
                    <a:spcPts val="800"/>
                  </a:spcAft>
                  <a:buFont typeface="Symbol" panose="05050102010706020507" pitchFamily="18" charset="2"/>
                  <a:buChar char=""/>
                </a:pPr>
                <a:r>
                  <a:rPr lang="it-IT" sz="1800" kern="1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Nei calcoli:</a:t>
                </a:r>
              </a:p>
              <a:p>
                <a:pPr marL="0" indent="0">
                  <a:lnSpc>
                    <a:spcPct val="107000"/>
                  </a:lnSpc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𝑎𝑠𝑠𝑜𝑙𝑢𝑡𝑜</m:t>
                          </m:r>
                        </m:sub>
                      </m:sSub>
                      <m:r>
                        <a:rPr lang="it-IT" sz="16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𝑚𝑎𝑠𝑠𝑖𝑚𝑜</m:t>
                          </m:r>
                        </m:sub>
                      </m:sSub>
                      <m:r>
                        <a:rPr lang="it-IT" sz="160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it-IT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𝑚𝑖𝑛𝑖𝑚𝑜</m:t>
                          </m:r>
                        </m:sub>
                      </m:sSub>
                      <m:r>
                        <a:rPr lang="it-IT" sz="1600" i="1">
                          <a:latin typeface="Cambria Math" panose="02040503050406030204" pitchFamily="18" charset="0"/>
                        </a:rPr>
                        <m:t>)/2</m:t>
                      </m:r>
                    </m:oMath>
                  </m:oMathPara>
                </a14:m>
                <a:endParaRPr lang="it-IT" dirty="0"/>
              </a:p>
              <a:p>
                <a:pPr marL="0" indent="0">
                  <a:lnSpc>
                    <a:spcPct val="107000"/>
                  </a:lnSpc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𝑟𝑒𝑙𝑎𝑡𝑖𝑣𝑜</m:t>
                          </m:r>
                        </m:sub>
                      </m:sSub>
                      <m:r>
                        <a:rPr lang="it-IT" sz="16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𝑎𝑠𝑠𝑜𝑙𝑢𝑡𝑜</m:t>
                          </m:r>
                        </m:sub>
                      </m:sSub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/</m:t>
                      </m:r>
                      <m:sSub>
                        <m:sSub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𝑚𝑒𝑑𝑖𝑜</m:t>
                          </m:r>
                        </m:sub>
                      </m:sSub>
                    </m:oMath>
                  </m:oMathPara>
                </a14:m>
                <a:endParaRPr lang="it-IT" sz="1600" kern="100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07000"/>
                  </a:lnSpc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600" b="0" i="1" kern="100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it-IT" sz="1600" b="0" i="1" kern="100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it-IT" sz="1600" b="0" i="1" kern="100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𝑝𝑒𝑟𝑐𝑒𝑛𝑡𝑢𝑎𝑙𝑒</m:t>
                          </m:r>
                        </m:sub>
                      </m:sSub>
                      <m:r>
                        <a:rPr lang="it-IT" sz="1600" b="0" i="1" kern="10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sz="1600" b="0" i="1" kern="100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it-IT" sz="1600" b="0" i="1" kern="100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it-IT" sz="1600" b="0" i="1" kern="100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𝑟𝑒𝑙𝑎𝑡𝑖𝑣𝑜</m:t>
                          </m:r>
                        </m:sub>
                      </m:sSub>
                      <m:r>
                        <a:rPr lang="it-IT" sz="1600" b="0" i="1" kern="10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∗100</m:t>
                      </m:r>
                    </m:oMath>
                  </m:oMathPara>
                </a14:m>
                <a:endParaRPr lang="it-IT" sz="1600" kern="100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0CEB037F-9B95-8822-90BE-7419B17094D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06691" y="1390511"/>
                <a:ext cx="7886700" cy="4351338"/>
              </a:xfrm>
              <a:blipFill>
                <a:blip r:embed="rId2"/>
                <a:stretch>
                  <a:fillRect l="-618" t="-56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801000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815BFF1-6874-794E-9709-486ECEF8B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Esercizi sugli errori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36541DF9-D01A-8A7A-B0B9-B1B59E73B7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928" y="2553296"/>
            <a:ext cx="7520143" cy="1457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2865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3CB9579-3CAB-222C-301C-590F0DB37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Esercizi sugli errori (1/3)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B3C78DBD-748F-B992-943F-165FC0DE8E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3519" y="1423403"/>
            <a:ext cx="5876961" cy="4551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6113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3CB9579-3CAB-222C-301C-590F0DB37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Esercizi sugli errori (2/3)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CA95A7EC-29F9-C99E-0399-637F7FC130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57" y="1294207"/>
            <a:ext cx="6751905" cy="4587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2554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3CB9579-3CAB-222C-301C-590F0DB37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Esercizi sugli errori (3/3)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5130F86F-B0FC-66FA-9A4E-E5F7A1A862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4684" y="2152539"/>
            <a:ext cx="6134632" cy="255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86090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C394C5E9-82DC-452E-B7FD-77FCE5FF5E70}" vid="{C8D4F75B-C418-4F95-AEEC-0DB19F570C5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 UNIPD</Template>
  <TotalTime>0</TotalTime>
  <Words>443</Words>
  <Application>Microsoft Office PowerPoint</Application>
  <PresentationFormat>Presentazione su schermo (4:3)</PresentationFormat>
  <Paragraphs>70</Paragraphs>
  <Slides>29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29</vt:i4>
      </vt:variant>
    </vt:vector>
  </HeadingPairs>
  <TitlesOfParts>
    <vt:vector size="35" baseType="lpstr">
      <vt:lpstr>Arial</vt:lpstr>
      <vt:lpstr>Calibri</vt:lpstr>
      <vt:lpstr>Calibri Light</vt:lpstr>
      <vt:lpstr>Cambria Math</vt:lpstr>
      <vt:lpstr>Symbol</vt:lpstr>
      <vt:lpstr>Tema di Office</vt:lpstr>
      <vt:lpstr>Fisica</vt:lpstr>
      <vt:lpstr>Sistema Internazionale</vt:lpstr>
      <vt:lpstr>Spazio, tempo e massa</vt:lpstr>
      <vt:lpstr>Strumenti e precisione</vt:lpstr>
      <vt:lpstr>Errori e tipi</vt:lpstr>
      <vt:lpstr>Esercizi sugli errori</vt:lpstr>
      <vt:lpstr>Esercizi sugli errori (1/3)</vt:lpstr>
      <vt:lpstr>Esercizi sugli errori (2/3)</vt:lpstr>
      <vt:lpstr>Esercizi sugli errori (3/3)</vt:lpstr>
      <vt:lpstr>Cifre significative</vt:lpstr>
      <vt:lpstr>Cifre significative</vt:lpstr>
      <vt:lpstr>Vettori e scalari</vt:lpstr>
      <vt:lpstr>Somma di vettori</vt:lpstr>
      <vt:lpstr>Somma di vettori</vt:lpstr>
      <vt:lpstr>Somma di vettori</vt:lpstr>
      <vt:lpstr>Operazioni coi vettori</vt:lpstr>
      <vt:lpstr>Esercizi coi vettori (1/6)</vt:lpstr>
      <vt:lpstr>Esercizi coi vettori (2/6)</vt:lpstr>
      <vt:lpstr>Esercizi coi vettori (3/6)</vt:lpstr>
      <vt:lpstr>Esercizi coi vettori (4/6)</vt:lpstr>
      <vt:lpstr>Esercizi coi vettori (5/6)</vt:lpstr>
      <vt:lpstr>Esercizi coi vettori (6/6)</vt:lpstr>
      <vt:lpstr>Forze e tipi</vt:lpstr>
      <vt:lpstr>Forze e tipi</vt:lpstr>
      <vt:lpstr>Forze e tipi</vt:lpstr>
      <vt:lpstr>Forze e tipi</vt:lpstr>
      <vt:lpstr>Forze e tipi</vt:lpstr>
      <vt:lpstr>Forze e tipi</vt:lpstr>
      <vt:lpstr>Momento di una forza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Fisica</dc:title>
  <dc:creator>Rovesti Gabriel</dc:creator>
  <cp:lastModifiedBy>Rovesti Gabriel</cp:lastModifiedBy>
  <cp:revision>27</cp:revision>
  <dcterms:created xsi:type="dcterms:W3CDTF">2023-07-29T07:13:45Z</dcterms:created>
  <dcterms:modified xsi:type="dcterms:W3CDTF">2023-07-31T12:56:36Z</dcterms:modified>
</cp:coreProperties>
</file>